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5"/>
  </p:notesMasterIdLst>
  <p:handoutMasterIdLst>
    <p:handoutMasterId r:id="rId16"/>
  </p:handoutMasterIdLst>
  <p:sldIdLst>
    <p:sldId id="263" r:id="rId2"/>
    <p:sldId id="283" r:id="rId3"/>
    <p:sldId id="262" r:id="rId4"/>
    <p:sldId id="282" r:id="rId5"/>
    <p:sldId id="284" r:id="rId6"/>
    <p:sldId id="285" r:id="rId7"/>
    <p:sldId id="287" r:id="rId8"/>
    <p:sldId id="293" r:id="rId9"/>
    <p:sldId id="294" r:id="rId10"/>
    <p:sldId id="289" r:id="rId11"/>
    <p:sldId id="291" r:id="rId12"/>
    <p:sldId id="292" r:id="rId13"/>
    <p:sldId id="281" r:id="rId1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A161F"/>
    <a:srgbClr val="999999"/>
    <a:srgbClr val="DC121C"/>
    <a:srgbClr val="E2141E"/>
    <a:srgbClr val="F69CA0"/>
    <a:srgbClr val="F379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1" autoAdjust="0"/>
  </p:normalViewPr>
  <p:slideViewPr>
    <p:cSldViewPr showGuides="1">
      <p:cViewPr varScale="1">
        <p:scale>
          <a:sx n="102" d="100"/>
          <a:sy n="102" d="100"/>
        </p:scale>
        <p:origin x="156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23" d="100"/>
          <a:sy n="123" d="100"/>
        </p:scale>
        <p:origin x="4896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476672" y="229395"/>
            <a:ext cx="4320480" cy="310159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1200"/>
            </a:lvl1pPr>
          </a:lstStyle>
          <a:p>
            <a:r>
              <a:rPr lang="de-CH" sz="900"/>
              <a:t>Kopfzeilentext</a:t>
            </a:r>
            <a:endParaRPr lang="de-CH" sz="90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137720" y="229395"/>
            <a:ext cx="1243608" cy="310159"/>
          </a:xfrm>
          <a:prstGeom prst="rect">
            <a:avLst/>
          </a:prstGeom>
        </p:spPr>
        <p:txBody>
          <a:bodyPr vert="horz" lIns="0" tIns="0" rIns="0" bIns="0" rtlCol="0"/>
          <a:lstStyle>
            <a:lvl1pPr algn="r">
              <a:defRPr sz="1200"/>
            </a:lvl1pPr>
          </a:lstStyle>
          <a:p>
            <a:fld id="{EEC665CA-D682-48EC-95D2-126FD6449D65}" type="datetime1">
              <a:rPr lang="de-CH" sz="900" smtClean="0"/>
              <a:t>21.05.2025</a:t>
            </a:fld>
            <a:endParaRPr lang="de-CH" sz="90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476672" y="8489144"/>
            <a:ext cx="4320480" cy="331331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/>
            </a:lvl1pPr>
          </a:lstStyle>
          <a:p>
            <a:r>
              <a:rPr lang="de-CH" sz="900"/>
              <a:t>Fusszeilentext</a:t>
            </a:r>
            <a:endParaRPr lang="de-CH" sz="9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137720" y="8489146"/>
            <a:ext cx="1243608" cy="33132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/>
            </a:lvl1pPr>
          </a:lstStyle>
          <a:p>
            <a:fld id="{2CEDAA2C-602C-494B-9BFF-F0D7FF14E319}" type="slidenum">
              <a:rPr lang="de-CH" sz="900" smtClean="0"/>
              <a:t>‹Nr.›</a:t>
            </a:fld>
            <a:endParaRPr lang="de-CH" sz="900" dirty="0"/>
          </a:p>
        </p:txBody>
      </p:sp>
    </p:spTree>
    <p:extLst>
      <p:ext uri="{BB962C8B-B14F-4D97-AF65-F5344CB8AC3E}">
        <p14:creationId xmlns:p14="http://schemas.microsoft.com/office/powerpoint/2010/main" val="16250026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lienbildplatzhalter 11"/>
          <p:cNvSpPr>
            <a:spLocks noGrp="1" noRot="1" noChangeAspect="1"/>
          </p:cNvSpPr>
          <p:nvPr>
            <p:ph type="sldImg" idx="2"/>
          </p:nvPr>
        </p:nvSpPr>
        <p:spPr>
          <a:xfrm>
            <a:off x="773424" y="1246193"/>
            <a:ext cx="5560412" cy="3127732"/>
          </a:xfrm>
          <a:prstGeom prst="rect">
            <a:avLst/>
          </a:prstGeom>
          <a:noFill/>
          <a:ln w="3175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4"/>
          </p:nvPr>
        </p:nvSpPr>
        <p:spPr>
          <a:xfrm>
            <a:off x="775244" y="8964488"/>
            <a:ext cx="2230428" cy="179512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900"/>
            </a:lvl1pPr>
          </a:lstStyle>
          <a:p>
            <a:r>
              <a:rPr lang="de-CH" dirty="0"/>
              <a:t>Fusszeilentext</a:t>
            </a:r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5"/>
          </p:nvPr>
        </p:nvSpPr>
        <p:spPr>
          <a:xfrm>
            <a:off x="5462663" y="8964488"/>
            <a:ext cx="871173" cy="179512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900"/>
            </a:lvl1pPr>
          </a:lstStyle>
          <a:p>
            <a:fld id="{83C81C81-E364-4366-A610-2DB15FF98538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6" name="Notizenplatzhalter 15"/>
          <p:cNvSpPr>
            <a:spLocks noGrp="1"/>
          </p:cNvSpPr>
          <p:nvPr>
            <p:ph type="body" sz="quarter" idx="3"/>
          </p:nvPr>
        </p:nvSpPr>
        <p:spPr>
          <a:xfrm>
            <a:off x="773424" y="4644008"/>
            <a:ext cx="5560412" cy="3888432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7" name="Datumsplatzhalter 16"/>
          <p:cNvSpPr>
            <a:spLocks noGrp="1"/>
          </p:cNvSpPr>
          <p:nvPr>
            <p:ph type="dt" idx="1"/>
          </p:nvPr>
        </p:nvSpPr>
        <p:spPr>
          <a:xfrm>
            <a:off x="4229809" y="425838"/>
            <a:ext cx="2095308" cy="185722"/>
          </a:xfrm>
          <a:prstGeom prst="rect">
            <a:avLst/>
          </a:prstGeom>
        </p:spPr>
        <p:txBody>
          <a:bodyPr vert="horz" lIns="0" tIns="0" rIns="0" bIns="0" rtlCol="0"/>
          <a:lstStyle>
            <a:lvl1pPr algn="r">
              <a:defRPr sz="900"/>
            </a:lvl1pPr>
          </a:lstStyle>
          <a:p>
            <a:fld id="{A17AAF7D-4283-4014-80F4-26E915FEACF8}" type="datetime1">
              <a:rPr lang="de-CH" smtClean="0"/>
              <a:t>21.05.2025</a:t>
            </a:fld>
            <a:endParaRPr lang="de-CH" dirty="0"/>
          </a:p>
        </p:txBody>
      </p:sp>
      <p:sp>
        <p:nvSpPr>
          <p:cNvPr id="18" name="Kopfzeilenplatzhalter 17"/>
          <p:cNvSpPr>
            <a:spLocks noGrp="1"/>
          </p:cNvSpPr>
          <p:nvPr>
            <p:ph type="hdr" sz="quarter"/>
          </p:nvPr>
        </p:nvSpPr>
        <p:spPr>
          <a:xfrm>
            <a:off x="764704" y="432000"/>
            <a:ext cx="3249080" cy="179560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900"/>
            </a:lvl1pPr>
          </a:lstStyle>
          <a:p>
            <a:r>
              <a:rPr lang="de-CH"/>
              <a:t>Kopfzeilentext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170970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spcAft>
        <a:spcPts val="60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177800" indent="-177800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357188" indent="-179388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534988" indent="-177800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720725" indent="-185738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73113" y="1246188"/>
            <a:ext cx="5561012" cy="31273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81C81-E364-4366-A610-2DB15FF98538}" type="slidenum">
              <a:rPr lang="de-CH" smtClean="0"/>
              <a:pPr/>
              <a:t>13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62640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839788" y="2132856"/>
            <a:ext cx="8496300" cy="1558082"/>
          </a:xfrm>
        </p:spPr>
        <p:txBody>
          <a:bodyPr anchor="b"/>
          <a:lstStyle>
            <a:lvl1pPr algn="l">
              <a:lnSpc>
                <a:spcPct val="105000"/>
              </a:lnSpc>
              <a:defRPr sz="5100"/>
            </a:lvl1pPr>
          </a:lstStyle>
          <a:p>
            <a:r>
              <a:rPr lang="de-CH" dirty="0"/>
              <a:t>Titel (maximal zwei Zeilen)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839788" y="3757613"/>
            <a:ext cx="8496300" cy="1500187"/>
          </a:xfrm>
        </p:spPr>
        <p:txBody>
          <a:bodyPr/>
          <a:lstStyle>
            <a:lvl1pPr marL="0" indent="0" algn="l">
              <a:buNone/>
              <a:defRPr sz="5100">
                <a:solidFill>
                  <a:srgbClr val="999999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Untertitel hinzufügen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Klassifizierung: keine</a:t>
            </a: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3DC6B3D-051C-4BB5-9F4B-3A2474AD930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9788" y="1881188"/>
            <a:ext cx="5256212" cy="252412"/>
          </a:xfrm>
        </p:spPr>
        <p:txBody>
          <a:bodyPr lIns="18000"/>
          <a:lstStyle>
            <a:lvl1pPr>
              <a:defRPr sz="1300" b="1" spc="-20" baseline="0">
                <a:solidFill>
                  <a:srgbClr val="EA16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Spitzmarke hinzufügen</a:t>
            </a:r>
            <a:endParaRPr lang="de-CH" dirty="0"/>
          </a:p>
        </p:txBody>
      </p:sp>
      <p:sp>
        <p:nvSpPr>
          <p:cNvPr id="11" name="Textplatzhalter 4">
            <a:extLst>
              <a:ext uri="{FF2B5EF4-FFF2-40B4-BE49-F238E27FC236}">
                <a16:creationId xmlns:a16="http://schemas.microsoft.com/office/drawing/2014/main" id="{F6BA63E4-E10F-4E0A-91F5-2A2F8422535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9788" y="6033704"/>
            <a:ext cx="5256212" cy="430643"/>
          </a:xfrm>
        </p:spPr>
        <p:txBody>
          <a:bodyPr anchor="b"/>
          <a:lstStyle>
            <a:lvl1pPr>
              <a:defRPr sz="1300" b="0" spc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Referent/-in</a:t>
            </a:r>
            <a:br>
              <a:rPr lang="de-DE" dirty="0"/>
            </a:br>
            <a:r>
              <a:rPr lang="de-DE" dirty="0"/>
              <a:t>Organisationseinheit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38539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838200" y="1852612"/>
            <a:ext cx="5329808" cy="4672800"/>
          </a:xfrm>
        </p:spPr>
        <p:txBody>
          <a:bodyPr/>
          <a:lstStyle/>
          <a:p>
            <a:pPr lvl="0"/>
            <a:r>
              <a:rPr lang="de-CH" noProof="0" dirty="0"/>
              <a:t>Textmasterformat bearbeiten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493098" y="1852612"/>
            <a:ext cx="5329015" cy="4672799"/>
          </a:xfrm>
        </p:spPr>
        <p:txBody>
          <a:bodyPr/>
          <a:lstStyle/>
          <a:p>
            <a:pPr lvl="0"/>
            <a:r>
              <a:rPr lang="de-CH" noProof="0" dirty="0"/>
              <a:t>Textmasterformat bearbeiten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Klassifizierung: keine</a:t>
            </a: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186258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88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Inhalt und Bild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Klassifizierung: keine</a:t>
            </a: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BDCA4218-6304-434F-B7B6-74DF28EC09A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92304" y="1916832"/>
            <a:ext cx="5329808" cy="4507035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FC1C5F14-3075-4FD1-945B-02DE33860C0E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52612"/>
            <a:ext cx="5329808" cy="4672800"/>
          </a:xfrm>
        </p:spPr>
        <p:txBody>
          <a:bodyPr/>
          <a:lstStyle/>
          <a:p>
            <a:pPr lvl="0"/>
            <a:r>
              <a:rPr lang="de-CH" noProof="0" dirty="0"/>
              <a:t>Textmasterformat bearbeiten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393508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Inhalt und Bild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Klassifizierung: keine</a:t>
            </a: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B7494CC6-D926-49A7-9F3F-4C583660BC8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39788" y="1916831"/>
            <a:ext cx="5329808" cy="4507035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FFF4BFA1-D66B-4323-A031-D7779026D27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493098" y="1852612"/>
            <a:ext cx="5329015" cy="4672799"/>
          </a:xfrm>
        </p:spPr>
        <p:txBody>
          <a:bodyPr/>
          <a:lstStyle/>
          <a:p>
            <a:pPr lvl="0"/>
            <a:r>
              <a:rPr lang="de-CH" noProof="0" dirty="0"/>
              <a:t>Textmasterformat bearbeiten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0020392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Klassifizierung: keine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0" name="Bildplatzhalter 4">
            <a:extLst>
              <a:ext uri="{FF2B5EF4-FFF2-40B4-BE49-F238E27FC236}">
                <a16:creationId xmlns:a16="http://schemas.microsoft.com/office/drawing/2014/main" id="{A79F27DF-F3EE-4D6E-866F-A71D2FB41A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39787" y="1916831"/>
            <a:ext cx="10982325" cy="4507035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17538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Klassifizierung: keine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37984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Klassifizierung: keine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05446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(hell)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60DBF63A-340F-460B-96E6-FC454B3EB6E5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9432000" tIns="720000" rIns="360000" anchor="ctr"/>
          <a:lstStyle>
            <a:lvl1pPr algn="l"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de-CH" dirty="0"/>
              <a:t>Hintergrundbild durch «Drag &amp; Drop» in den Bildplatzhalter ziehen.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A410D26-1556-455F-8E0C-7721F22645D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-240704" y="0"/>
            <a:ext cx="168696" cy="6858000"/>
          </a:xfrm>
          <a:solidFill>
            <a:srgbClr val="FFFFFF">
              <a:alpha val="69804"/>
            </a:srgbClr>
          </a:solidFill>
        </p:spPr>
        <p:txBody>
          <a:bodyPr vert="vert270" lIns="18000" rIns="18000" anchor="t"/>
          <a:lstStyle>
            <a:lvl1pPr algn="r">
              <a:defRPr sz="82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Helle transparente Fläche – kann über das Hintergrundbild gezogen werden.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839788" y="3757613"/>
            <a:ext cx="8496300" cy="1500187"/>
          </a:xfrm>
        </p:spPr>
        <p:txBody>
          <a:bodyPr/>
          <a:lstStyle>
            <a:lvl1pPr marL="0" indent="0" algn="l">
              <a:buNone/>
              <a:defRPr sz="5100">
                <a:solidFill>
                  <a:srgbClr val="999999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Untertitel hinzufügen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CH" dirty="0"/>
              <a:t>Klassifizierung: keine</a:t>
            </a: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3DC6B3D-051C-4BB5-9F4B-3A2474AD930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9788" y="1881188"/>
            <a:ext cx="5256212" cy="252412"/>
          </a:xfrm>
        </p:spPr>
        <p:txBody>
          <a:bodyPr lIns="18000"/>
          <a:lstStyle>
            <a:lvl1pPr>
              <a:defRPr sz="1300" b="1" spc="-20" baseline="0">
                <a:solidFill>
                  <a:srgbClr val="EA16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Spitzmarke hinzufügen</a:t>
            </a:r>
            <a:endParaRPr lang="de-CH" dirty="0"/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85EFC2AA-536C-4AE6-B953-354A6935FCE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1600" y="180000"/>
            <a:ext cx="1483200" cy="6948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500" b="0" spc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   </a:t>
            </a:r>
            <a:endParaRPr lang="de-CH" dirty="0"/>
          </a:p>
        </p:txBody>
      </p:sp>
      <p:sp>
        <p:nvSpPr>
          <p:cNvPr id="15" name="Textplatzhalter 4">
            <a:extLst>
              <a:ext uri="{FF2B5EF4-FFF2-40B4-BE49-F238E27FC236}">
                <a16:creationId xmlns:a16="http://schemas.microsoft.com/office/drawing/2014/main" id="{5635797A-88C8-4B59-88E9-2DAF61D2598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9788" y="6033704"/>
            <a:ext cx="5256212" cy="430643"/>
          </a:xfrm>
        </p:spPr>
        <p:txBody>
          <a:bodyPr anchor="b"/>
          <a:lstStyle>
            <a:lvl1pPr>
              <a:defRPr sz="1300" b="0" spc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Referent/-in</a:t>
            </a:r>
            <a:br>
              <a:rPr lang="de-DE" dirty="0"/>
            </a:br>
            <a:r>
              <a:rPr lang="de-DE" dirty="0"/>
              <a:t>Organisationseinheit</a:t>
            </a:r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839788" y="2132856"/>
            <a:ext cx="8496300" cy="1558082"/>
          </a:xfrm>
        </p:spPr>
        <p:txBody>
          <a:bodyPr anchor="b"/>
          <a:lstStyle>
            <a:lvl1pPr algn="l">
              <a:lnSpc>
                <a:spcPct val="105000"/>
              </a:lnSpc>
              <a:defRPr sz="5100"/>
            </a:lvl1pPr>
          </a:lstStyle>
          <a:p>
            <a:r>
              <a:rPr lang="de-CH" dirty="0"/>
              <a:t>Titel (maximal zwei Zeilen)</a:t>
            </a:r>
          </a:p>
        </p:txBody>
      </p:sp>
    </p:spTree>
    <p:extLst>
      <p:ext uri="{BB962C8B-B14F-4D97-AF65-F5344CB8AC3E}">
        <p14:creationId xmlns:p14="http://schemas.microsoft.com/office/powerpoint/2010/main" val="1009635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(dunke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A2DDBDC-F105-48B2-B9F8-38121A7EA8C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9432000" tIns="720000" rIns="360000" anchor="ctr"/>
          <a:lstStyle>
            <a:lvl1pPr algn="l"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de-CH" dirty="0"/>
              <a:t>Hintergrundbild durch «Drag &amp; Drop» in den Bildplatzhalter ziehen.</a:t>
            </a:r>
          </a:p>
        </p:txBody>
      </p:sp>
      <p:sp>
        <p:nvSpPr>
          <p:cNvPr id="11" name="Textplatzhalter 7">
            <a:extLst>
              <a:ext uri="{FF2B5EF4-FFF2-40B4-BE49-F238E27FC236}">
                <a16:creationId xmlns:a16="http://schemas.microsoft.com/office/drawing/2014/main" id="{97E9A6A2-BECC-4EE3-BDC3-5BB494708F2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-240704" y="0"/>
            <a:ext cx="168696" cy="6858000"/>
          </a:xfrm>
          <a:solidFill>
            <a:schemeClr val="accent1">
              <a:alpha val="69804"/>
            </a:schemeClr>
          </a:solidFill>
        </p:spPr>
        <p:txBody>
          <a:bodyPr vert="vert270" lIns="18000" rIns="18000" anchor="t"/>
          <a:lstStyle>
            <a:lvl1pPr algn="r">
              <a:defRPr sz="82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Dunkle transparente Fläche – kann über das Hintergrundbild gezogen werden.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839788" y="3757613"/>
            <a:ext cx="8496300" cy="1500187"/>
          </a:xfrm>
        </p:spPr>
        <p:txBody>
          <a:bodyPr/>
          <a:lstStyle>
            <a:lvl1pPr marL="0" indent="0" algn="l">
              <a:buNone/>
              <a:defRPr sz="5100">
                <a:solidFill>
                  <a:srgbClr val="999999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Untertitel hinzufügen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 dirty="0"/>
              <a:t>Klassifizierung: keine</a:t>
            </a: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3DC6B3D-051C-4BB5-9F4B-3A2474AD930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9788" y="1881188"/>
            <a:ext cx="5256212" cy="252412"/>
          </a:xfrm>
        </p:spPr>
        <p:txBody>
          <a:bodyPr lIns="18000"/>
          <a:lstStyle>
            <a:lvl1pPr>
              <a:defRPr sz="1300" b="1" spc="-2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Spitzmarke hinzufügen</a:t>
            </a:r>
            <a:endParaRPr lang="de-CH" dirty="0"/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85EFC2AA-536C-4AE6-B953-354A6935FCE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1600" y="180000"/>
            <a:ext cx="1483200" cy="6948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500" b="0" spc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   </a:t>
            </a:r>
            <a:endParaRPr lang="de-CH" dirty="0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98F91D8E-4836-4A00-B7AC-63D16F153E2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9788" y="6033704"/>
            <a:ext cx="5256212" cy="430643"/>
          </a:xfrm>
        </p:spPr>
        <p:txBody>
          <a:bodyPr anchor="b"/>
          <a:lstStyle>
            <a:lvl1pPr>
              <a:defRPr sz="1300" b="0" spc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Referent/-in</a:t>
            </a:r>
            <a:br>
              <a:rPr lang="de-DE" dirty="0"/>
            </a:br>
            <a:r>
              <a:rPr lang="de-DE" dirty="0"/>
              <a:t>Organisationseinheit</a:t>
            </a:r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839788" y="2132856"/>
            <a:ext cx="8496300" cy="1558082"/>
          </a:xfrm>
        </p:spPr>
        <p:txBody>
          <a:bodyPr anchor="b"/>
          <a:lstStyle>
            <a:lvl1pPr algn="l">
              <a:lnSpc>
                <a:spcPct val="105000"/>
              </a:lnSpc>
              <a:defRPr sz="5100">
                <a:solidFill>
                  <a:schemeClr val="bg1"/>
                </a:solidFill>
              </a:defRPr>
            </a:lvl1pPr>
          </a:lstStyle>
          <a:p>
            <a:r>
              <a:rPr lang="de-CH" dirty="0"/>
              <a:t>Titel (maximal zwei Zeilen)</a:t>
            </a:r>
          </a:p>
        </p:txBody>
      </p:sp>
    </p:spTree>
    <p:extLst>
      <p:ext uri="{BB962C8B-B14F-4D97-AF65-F5344CB8AC3E}">
        <p14:creationId xmlns:p14="http://schemas.microsoft.com/office/powerpoint/2010/main" val="3891886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itel Schwarz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839788" y="2132855"/>
            <a:ext cx="8496300" cy="735293"/>
          </a:xfrm>
        </p:spPr>
        <p:txBody>
          <a:bodyPr anchor="b"/>
          <a:lstStyle>
            <a:lvl1pPr algn="l">
              <a:lnSpc>
                <a:spcPct val="105000"/>
              </a:lnSpc>
              <a:defRPr sz="5100">
                <a:solidFill>
                  <a:schemeClr val="bg1"/>
                </a:solidFill>
              </a:defRPr>
            </a:lvl1pPr>
          </a:lstStyle>
          <a:p>
            <a:r>
              <a:rPr lang="de-CH" dirty="0"/>
              <a:t>Kapiteltitel hinzufügen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839788" y="2924945"/>
            <a:ext cx="8496300" cy="1670986"/>
          </a:xfrm>
        </p:spPr>
        <p:txBody>
          <a:bodyPr/>
          <a:lstStyle>
            <a:lvl1pPr marL="0" indent="0" algn="l">
              <a:buNone/>
              <a:defRPr sz="5100">
                <a:solidFill>
                  <a:srgbClr val="999999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Untertitel hinzufügen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 dirty="0"/>
              <a:t>Klassifizierung: keine</a:t>
            </a: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704820DD-3205-4E29-AE71-A382F3B95B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3151" y="181525"/>
            <a:ext cx="1484308" cy="695266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7065898A-FBA8-4654-9AF9-9F281D96F4A7}"/>
              </a:ext>
            </a:extLst>
          </p:cNvPr>
          <p:cNvSpPr txBox="1"/>
          <p:nvPr userDrawn="1"/>
        </p:nvSpPr>
        <p:spPr>
          <a:xfrm rot="16200000">
            <a:off x="10704556" y="5198840"/>
            <a:ext cx="3212976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sz="600" spc="40" baseline="0" dirty="0">
                <a:solidFill>
                  <a:schemeClr val="bg1">
                    <a:lumMod val="75000"/>
                  </a:schemeClr>
                </a:solidFill>
              </a:rPr>
              <a:t>Erstellt durch Vorlagenbauer.ch</a:t>
            </a:r>
          </a:p>
        </p:txBody>
      </p:sp>
    </p:spTree>
    <p:extLst>
      <p:ext uri="{BB962C8B-B14F-4D97-AF65-F5344CB8AC3E}">
        <p14:creationId xmlns:p14="http://schemas.microsoft.com/office/powerpoint/2010/main" val="2686246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itel Blaugra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839788" y="2132855"/>
            <a:ext cx="8496300" cy="735293"/>
          </a:xfrm>
        </p:spPr>
        <p:txBody>
          <a:bodyPr anchor="b"/>
          <a:lstStyle>
            <a:lvl1pPr algn="l">
              <a:lnSpc>
                <a:spcPct val="105000"/>
              </a:lnSpc>
              <a:defRPr sz="5100">
                <a:solidFill>
                  <a:schemeClr val="bg1"/>
                </a:solidFill>
              </a:defRPr>
            </a:lvl1pPr>
          </a:lstStyle>
          <a:p>
            <a:r>
              <a:rPr lang="de-CH" dirty="0"/>
              <a:t>Kapiteltitel hinzufügen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839788" y="2924945"/>
            <a:ext cx="8496300" cy="1670986"/>
          </a:xfrm>
        </p:spPr>
        <p:txBody>
          <a:bodyPr/>
          <a:lstStyle>
            <a:lvl1pPr marL="0" indent="0" algn="l">
              <a:buNone/>
              <a:defRPr sz="51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Untertitel</a:t>
            </a:r>
            <a:r>
              <a:rPr lang="de-CH" dirty="0"/>
              <a:t> hinzufügen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 dirty="0"/>
              <a:t>Klassifizierung: keine</a:t>
            </a: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704820DD-3205-4E29-AE71-A382F3B95B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3151" y="181525"/>
            <a:ext cx="1484308" cy="695266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66AF1407-9677-43B2-AA44-E4B34470B35E}"/>
              </a:ext>
            </a:extLst>
          </p:cNvPr>
          <p:cNvSpPr txBox="1"/>
          <p:nvPr userDrawn="1"/>
        </p:nvSpPr>
        <p:spPr>
          <a:xfrm rot="16200000">
            <a:off x="10704556" y="5198840"/>
            <a:ext cx="3212976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sz="600" spc="40" baseline="0" dirty="0">
                <a:solidFill>
                  <a:schemeClr val="bg1">
                    <a:lumMod val="75000"/>
                  </a:schemeClr>
                </a:solidFill>
              </a:rPr>
              <a:t>Erstellt durch Vorlagenbauer.ch</a:t>
            </a:r>
          </a:p>
        </p:txBody>
      </p:sp>
    </p:spTree>
    <p:extLst>
      <p:ext uri="{BB962C8B-B14F-4D97-AF65-F5344CB8AC3E}">
        <p14:creationId xmlns:p14="http://schemas.microsoft.com/office/powerpoint/2010/main" val="2333490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itel Rot">
    <p:bg>
      <p:bgPr>
        <a:solidFill>
          <a:srgbClr val="EA16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839788" y="2132855"/>
            <a:ext cx="8496300" cy="735293"/>
          </a:xfrm>
        </p:spPr>
        <p:txBody>
          <a:bodyPr anchor="b"/>
          <a:lstStyle>
            <a:lvl1pPr algn="l">
              <a:lnSpc>
                <a:spcPct val="105000"/>
              </a:lnSpc>
              <a:defRPr sz="5100">
                <a:solidFill>
                  <a:schemeClr val="bg1"/>
                </a:solidFill>
              </a:defRPr>
            </a:lvl1pPr>
          </a:lstStyle>
          <a:p>
            <a:r>
              <a:rPr lang="de-CH" dirty="0"/>
              <a:t>Kapiteltitel hinzufügen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839788" y="2924945"/>
            <a:ext cx="8496300" cy="1670986"/>
          </a:xfrm>
        </p:spPr>
        <p:txBody>
          <a:bodyPr/>
          <a:lstStyle>
            <a:lvl1pPr marL="0" indent="0" algn="l">
              <a:buNone/>
              <a:defRPr sz="5100">
                <a:solidFill>
                  <a:srgbClr val="F69CA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Untertitel</a:t>
            </a:r>
            <a:r>
              <a:rPr lang="de-CH" dirty="0"/>
              <a:t> hinzufügen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 dirty="0"/>
              <a:t>Klassifizierung: keine</a:t>
            </a: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704820DD-3205-4E29-AE71-A382F3B95B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3151" y="181525"/>
            <a:ext cx="1484308" cy="695266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3ECD3B7A-3879-440E-876B-C4404EACC6D4}"/>
              </a:ext>
            </a:extLst>
          </p:cNvPr>
          <p:cNvSpPr txBox="1"/>
          <p:nvPr userDrawn="1"/>
        </p:nvSpPr>
        <p:spPr>
          <a:xfrm rot="16200000">
            <a:off x="10704556" y="5198840"/>
            <a:ext cx="3212976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sz="600" spc="40" baseline="0" dirty="0">
                <a:solidFill>
                  <a:schemeClr val="bg1">
                    <a:lumMod val="75000"/>
                  </a:schemeClr>
                </a:solidFill>
              </a:rPr>
              <a:t>Erstellt durch Vorlagenbauer.ch</a:t>
            </a:r>
          </a:p>
        </p:txBody>
      </p:sp>
    </p:spTree>
    <p:extLst>
      <p:ext uri="{BB962C8B-B14F-4D97-AF65-F5344CB8AC3E}">
        <p14:creationId xmlns:p14="http://schemas.microsoft.com/office/powerpoint/2010/main" val="2531695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itel 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839788" y="2132855"/>
            <a:ext cx="8496300" cy="735293"/>
          </a:xfrm>
        </p:spPr>
        <p:txBody>
          <a:bodyPr anchor="b"/>
          <a:lstStyle>
            <a:lvl1pPr algn="l">
              <a:lnSpc>
                <a:spcPct val="105000"/>
              </a:lnSpc>
              <a:defRPr sz="5100"/>
            </a:lvl1pPr>
          </a:lstStyle>
          <a:p>
            <a:r>
              <a:rPr lang="de-CH" dirty="0"/>
              <a:t>Kapiteltitel hinzufügen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839788" y="2924945"/>
            <a:ext cx="8496300" cy="1670986"/>
          </a:xfrm>
        </p:spPr>
        <p:txBody>
          <a:bodyPr/>
          <a:lstStyle>
            <a:lvl1pPr marL="0" indent="0" algn="l">
              <a:buNone/>
              <a:defRPr sz="5100">
                <a:solidFill>
                  <a:srgbClr val="999999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Untertitel</a:t>
            </a:r>
            <a:r>
              <a:rPr lang="de-CH" dirty="0"/>
              <a:t> hinzufügen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Klassifizierung: keine</a:t>
            </a: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30090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Klassifizierung: keine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79570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ter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071564"/>
            <a:ext cx="10983913" cy="541354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838200" y="2420888"/>
            <a:ext cx="10983913" cy="4104456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Klassifizierung: keine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FE9C7B8-7467-451B-8352-4E9C0C569F8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630018"/>
            <a:ext cx="10983913" cy="556592"/>
          </a:xfrm>
        </p:spPr>
        <p:txBody>
          <a:bodyPr/>
          <a:lstStyle>
            <a:lvl1pPr>
              <a:defRPr sz="3400">
                <a:solidFill>
                  <a:srgbClr val="999999"/>
                </a:solidFill>
              </a:defRPr>
            </a:lvl1pPr>
          </a:lstStyle>
          <a:p>
            <a:pPr lvl="0"/>
            <a:r>
              <a:rPr lang="de-DE" dirty="0"/>
              <a:t>Untertitel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1874466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1071564"/>
            <a:ext cx="10983913" cy="6191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52613"/>
            <a:ext cx="10983913" cy="467273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 dirty="0"/>
              <a:t>Textmasterformat bearbeiten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9336360" y="434133"/>
            <a:ext cx="2088232" cy="108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20" baseline="0">
                <a:solidFill>
                  <a:schemeClr val="tx1"/>
                </a:solidFill>
              </a:defRPr>
            </a:lvl1pPr>
          </a:lstStyle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9336360" y="297071"/>
            <a:ext cx="2088232" cy="124409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820" baseline="0">
                <a:solidFill>
                  <a:schemeClr val="tx1"/>
                </a:solidFill>
              </a:defRPr>
            </a:lvl1pPr>
          </a:lstStyle>
          <a:p>
            <a:r>
              <a:rPr lang="de-CH" dirty="0"/>
              <a:t>Klassifizierung: keine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496600" y="297072"/>
            <a:ext cx="321625" cy="108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20" baseline="0">
                <a:solidFill>
                  <a:schemeClr val="tx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E1126706-F82E-4003-B37F-DDFD46B67EBD}"/>
              </a:ext>
            </a:extLst>
          </p:cNvPr>
          <p:cNvSpPr txBox="1"/>
          <p:nvPr userDrawn="1"/>
        </p:nvSpPr>
        <p:spPr>
          <a:xfrm rot="16200000">
            <a:off x="10704556" y="5198840"/>
            <a:ext cx="3212976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sz="600" spc="40" baseline="0" dirty="0">
                <a:solidFill>
                  <a:schemeClr val="bg1">
                    <a:lumMod val="75000"/>
                  </a:schemeClr>
                </a:solidFill>
              </a:rPr>
              <a:t>Erstellt durch Vorlagenbauer.ch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FEC6ACA-7650-4DEA-B34E-89DC63F8CE64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151" y="181525"/>
            <a:ext cx="1484308" cy="695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663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58" r:id="rId3"/>
    <p:sldLayoutId id="2147483669" r:id="rId4"/>
    <p:sldLayoutId id="2147483671" r:id="rId5"/>
    <p:sldLayoutId id="2147483672" r:id="rId6"/>
    <p:sldLayoutId id="2147483668" r:id="rId7"/>
    <p:sldLayoutId id="2147483659" r:id="rId8"/>
    <p:sldLayoutId id="2147483673" r:id="rId9"/>
    <p:sldLayoutId id="2147483661" r:id="rId10"/>
    <p:sldLayoutId id="2147483674" r:id="rId11"/>
    <p:sldLayoutId id="2147483675" r:id="rId12"/>
    <p:sldLayoutId id="2147483665" r:id="rId13"/>
    <p:sldLayoutId id="2147483663" r:id="rId14"/>
    <p:sldLayoutId id="2147483664" r:id="rId15"/>
  </p:sldLayoutIdLst>
  <p:hf hdr="0"/>
  <p:txStyles>
    <p:titleStyle>
      <a:lvl1pPr algn="l" defTabSz="447675" rtl="0" eaLnBrk="1" latinLnBrk="0" hangingPunct="1">
        <a:lnSpc>
          <a:spcPct val="10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449263" rtl="0" eaLnBrk="1" latinLnBrk="0" hangingPunct="1">
        <a:lnSpc>
          <a:spcPct val="105000"/>
        </a:lnSpc>
        <a:spcBef>
          <a:spcPts val="0"/>
        </a:spcBef>
        <a:buFont typeface="Arial" panose="020B0604020202020204" pitchFamily="34" charset="0"/>
        <a:buNone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357188" indent="-357188" algn="l" defTabSz="449263" rtl="0" eaLnBrk="1" latinLnBrk="0" hangingPunct="1">
        <a:lnSpc>
          <a:spcPct val="105000"/>
        </a:lnSpc>
        <a:spcBef>
          <a:spcPts val="0"/>
        </a:spcBef>
        <a:buFont typeface="Arial" panose="020B0604020202020204" pitchFamily="34" charset="0"/>
        <a:buChar char="‒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715963" indent="-358775" algn="l" defTabSz="449263" rtl="0" eaLnBrk="1" latinLnBrk="0" hangingPunct="1">
        <a:lnSpc>
          <a:spcPct val="105000"/>
        </a:lnSpc>
        <a:spcBef>
          <a:spcPts val="0"/>
        </a:spcBef>
        <a:buFont typeface="Arial" panose="020B0604020202020204" pitchFamily="34" charset="0"/>
        <a:buChar char="‒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079500" indent="-363538" algn="l" defTabSz="449263" rtl="0" eaLnBrk="1" latinLnBrk="0" hangingPunct="1">
        <a:lnSpc>
          <a:spcPct val="105000"/>
        </a:lnSpc>
        <a:spcBef>
          <a:spcPts val="0"/>
        </a:spcBef>
        <a:buFont typeface="Arial" panose="020B0604020202020204" pitchFamily="34" charset="0"/>
        <a:buChar char="‒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1436688" indent="-357188" algn="l" defTabSz="449263" rtl="0" eaLnBrk="1" latinLnBrk="0" hangingPunct="1">
        <a:lnSpc>
          <a:spcPct val="105000"/>
        </a:lnSpc>
        <a:spcBef>
          <a:spcPts val="0"/>
        </a:spcBef>
        <a:buFont typeface="Arial" panose="020B0604020202020204" pitchFamily="34" charset="0"/>
        <a:buChar char="‒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2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5881" userDrawn="1">
          <p15:clr>
            <a:srgbClr val="F26B43"/>
          </p15:clr>
        </p15:guide>
        <p15:guide id="4" pos="7447" userDrawn="1">
          <p15:clr>
            <a:srgbClr val="F26B43"/>
          </p15:clr>
        </p15:guide>
        <p15:guide id="5" orient="horz" pos="675" userDrawn="1">
          <p15:clr>
            <a:srgbClr val="F26B43"/>
          </p15:clr>
        </p15:guide>
        <p15:guide id="6" orient="horz" pos="11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elex.sites.be.ch/app/de/quick_search/systematic/direct/1035438/07d1de6a7b65751029d171110a16abee" TargetMode="Externa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elex.sites.be.ch/app/de/texts_of_law/152.040.2" TargetMode="External"/><Relationship Id="rId2" Type="http://schemas.openxmlformats.org/officeDocument/2006/relationships/hyperlink" Target="https://www.belex.sites.be.ch/app/de/texts_of_law/152.04/art/16" TargetMode="External"/><Relationship Id="rId1" Type="http://schemas.openxmlformats.org/officeDocument/2006/relationships/slideLayout" Target="../slideLayouts/slideLayout8.xml"/><Relationship Id="rId4" Type="http://schemas.openxmlformats.org/officeDocument/2006/relationships/hyperlink" Target="file:///C:\Users\fc1h\Downloads\Weisung%20&#195;&#188;ber%20den%20Grundschutz%20f&#195;&#188;r%20die%20Informations-.pdf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7CC7FC-9400-45C0-AEE5-559DC7B817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8" y="2590620"/>
            <a:ext cx="8496300" cy="1558082"/>
          </a:xfrm>
        </p:spPr>
        <p:txBody>
          <a:bodyPr/>
          <a:lstStyle/>
          <a:p>
            <a:r>
              <a:rPr lang="de-CH" dirty="0"/>
              <a:t>AGOV BE</a:t>
            </a:r>
            <a:br>
              <a:rPr lang="de-CH" dirty="0"/>
            </a:br>
            <a:r>
              <a:rPr lang="de-CH" dirty="0"/>
              <a:t>Erfahrungen und Lehren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E414728-B805-4E50-A50E-C86B5CCCD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F713402-FAFF-4740-A342-D66C7C5D0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Klassifizierung: keine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74ED3FD-0C67-4C9B-8116-779F4B8A0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1</a:t>
            </a:fld>
            <a:endParaRPr lang="de-CH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45A35C26-D12A-492B-A8DF-81748A6A71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CH" dirty="0"/>
              <a:t>Sitzung eJustice.ch vom 22. Mai 2025</a:t>
            </a:r>
          </a:p>
          <a:p>
            <a:endParaRPr lang="de-CH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ACD0557C-B142-4A0C-83B1-40038037FA5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CH" dirty="0"/>
              <a:t>Sascha Tarli</a:t>
            </a:r>
          </a:p>
          <a:p>
            <a:r>
              <a:rPr lang="de-CH" dirty="0"/>
              <a:t>Stv. Leiter Recht</a:t>
            </a: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273" y="5948870"/>
            <a:ext cx="1152000" cy="515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248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CEFE11-A4A3-4C0D-9B15-68F68DE88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3. Betrieb AGOV (1/2)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AC0313-945E-4B7D-AA50-0A8905F42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None/>
            </a:pPr>
            <a:r>
              <a:rPr lang="de-CH" sz="2000" u="sng" dirty="0"/>
              <a:t>Meine Fragen an PL von AGOV BE, Roy Käch:</a:t>
            </a:r>
          </a:p>
          <a:p>
            <a:pPr marL="455613" lvl="1" indent="-457200">
              <a:buFont typeface="+mj-lt"/>
              <a:buAutoNum type="arabicPeriod"/>
            </a:pPr>
            <a:endParaRPr lang="de-CH" sz="2000" u="sng" dirty="0"/>
          </a:p>
          <a:p>
            <a:pPr marL="455613" lvl="1" indent="-457200">
              <a:buFont typeface="+mj-lt"/>
              <a:buAutoNum type="arabicPeriod"/>
            </a:pPr>
            <a:r>
              <a:rPr lang="de-CH" sz="2000" dirty="0"/>
              <a:t>Was funktioniert gemäss Vertrag?</a:t>
            </a:r>
          </a:p>
          <a:p>
            <a:pPr marL="455613" lvl="1" indent="-457200">
              <a:buFont typeface="+mj-lt"/>
              <a:buAutoNum type="arabicPeriod"/>
            </a:pPr>
            <a:endParaRPr lang="de-CH" sz="2000" dirty="0"/>
          </a:p>
          <a:p>
            <a:pPr marL="455613" lvl="1" indent="-457200">
              <a:buFont typeface="+mj-lt"/>
              <a:buAutoNum type="arabicPeriod"/>
            </a:pPr>
            <a:r>
              <a:rPr lang="de-CH" sz="2000" dirty="0"/>
              <a:t>Was funktioniert nicht gemäss Vertrag?</a:t>
            </a:r>
          </a:p>
          <a:p>
            <a:pPr marL="455613" lvl="1" indent="-457200">
              <a:buFont typeface="+mj-lt"/>
              <a:buAutoNum type="arabicPeriod"/>
            </a:pPr>
            <a:endParaRPr lang="de-CH" sz="2000" dirty="0"/>
          </a:p>
          <a:p>
            <a:pPr marL="455613" lvl="1" indent="-457200">
              <a:buFont typeface="+mj-lt"/>
              <a:buAutoNum type="arabicPeriod"/>
            </a:pPr>
            <a:r>
              <a:rPr lang="de-CH" sz="2000" dirty="0"/>
              <a:t>Was wurde im Vertrag vergessen?</a:t>
            </a:r>
          </a:p>
          <a:p>
            <a:pPr marL="455613" lvl="1" indent="-457200">
              <a:buFont typeface="+mj-lt"/>
              <a:buAutoNum type="arabicPeriod"/>
            </a:pPr>
            <a:endParaRPr lang="de-CH" sz="2000" dirty="0"/>
          </a:p>
          <a:p>
            <a:pPr marL="0" lvl="1" indent="0">
              <a:buNone/>
            </a:pPr>
            <a:r>
              <a:rPr lang="de-CH" sz="2000" dirty="0"/>
              <a:t>Statement vor Ort. </a:t>
            </a:r>
          </a:p>
          <a:p>
            <a:pPr marL="0" lvl="1" indent="-1587">
              <a:buNone/>
            </a:pPr>
            <a:endParaRPr lang="de-CH" sz="2400" b="1" u="sng" dirty="0"/>
          </a:p>
          <a:p>
            <a:pPr marL="0" lvl="1" indent="-1587">
              <a:buNone/>
            </a:pPr>
            <a:endParaRPr lang="de-CH" sz="2400" b="1" u="sng" dirty="0"/>
          </a:p>
          <a:p>
            <a:pPr marL="0" lvl="1" indent="-1587">
              <a:buNone/>
            </a:pPr>
            <a:endParaRPr lang="de-CH" sz="20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759626A-D212-47F9-AD91-396A99606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FF4EBF-1F95-422C-ABDC-BAC99BA25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Klassifizierung: keine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6A97AFD-16FE-4EA5-A888-4A84A29DE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10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20766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CEFE11-A4A3-4C0D-9B15-68F68DE88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3. Betrieb AGOV (2/2)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AC0313-945E-4B7D-AA50-0A8905F42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-1587">
              <a:buNone/>
            </a:pPr>
            <a:r>
              <a:rPr lang="de-CH" sz="2000" dirty="0"/>
              <a:t>Supportkennzahlen, Stand 8. Mai 2025: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759626A-D212-47F9-AD91-396A99606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FF4EBF-1F95-422C-ABDC-BAC99BA25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Klassifizierung: keine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6A97AFD-16FE-4EA5-A888-4A84A29DE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11</a:t>
            </a:fld>
            <a:endParaRPr lang="de-CH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F4635A88-CA39-445C-9FAE-1A8AD0CB65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337" y="2220121"/>
            <a:ext cx="10601325" cy="448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6821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CEFE11-A4A3-4C0D-9B15-68F68DE88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Fragen?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AC0313-945E-4B7D-AA50-0A8905F42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-1587">
              <a:buNone/>
            </a:pPr>
            <a:endParaRPr lang="de-CH" sz="20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759626A-D212-47F9-AD91-396A99606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FF4EBF-1F95-422C-ABDC-BAC99BA25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Klassifizierung: keine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6A97AFD-16FE-4EA5-A888-4A84A29DE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12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951580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4E402D-8EC9-4253-B7DD-B9F54AA8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Kontakt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0ED0EC0-2C8D-4AD5-A83D-E837F3E55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Sascha Tarli</a:t>
            </a:r>
          </a:p>
          <a:p>
            <a:r>
              <a:rPr lang="de-CH" dirty="0"/>
              <a:t>Fürsprecher / Stv. Leiter Recht </a:t>
            </a:r>
          </a:p>
          <a:p>
            <a:r>
              <a:rPr lang="de-CH" dirty="0"/>
              <a:t>sascha.tarli@be.ch</a:t>
            </a:r>
          </a:p>
          <a:p>
            <a:endParaRPr lang="de-CH" dirty="0"/>
          </a:p>
          <a:p>
            <a:endParaRPr lang="de-CH" sz="1200" dirty="0"/>
          </a:p>
          <a:p>
            <a:r>
              <a:rPr lang="de-CH" sz="1300" dirty="0"/>
              <a:t>Dok.-Nr. 442544</a:t>
            </a:r>
            <a:endParaRPr lang="de-CH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14376F6-9AE5-4892-A68C-37898D00C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7EF77DD-EED5-4FC2-BA47-72972050A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Klassifizierung: keine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4C75415-D371-485A-879F-4C0A2DA94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13</a:t>
            </a:fld>
            <a:endParaRPr lang="de-CH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6225" y="5949280"/>
            <a:ext cx="1152000" cy="515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423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0FD40B-97DE-A3BD-E8FB-E8537A319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Inhalt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EC1284-8C4A-B40F-14BD-882F0F866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de-CH" dirty="0"/>
              <a:t>Rechtsgrundlagen</a:t>
            </a:r>
          </a:p>
          <a:p>
            <a:pPr marL="514350" indent="-514350">
              <a:buAutoNum type="arabicPeriod"/>
            </a:pPr>
            <a:endParaRPr lang="de-CH" dirty="0"/>
          </a:p>
          <a:p>
            <a:pPr marL="514350" indent="-514350">
              <a:buAutoNum type="arabicPeriod"/>
            </a:pPr>
            <a:r>
              <a:rPr lang="de-CH" dirty="0"/>
              <a:t>Vertragsgrundlagen</a:t>
            </a:r>
          </a:p>
          <a:p>
            <a:pPr marL="514350" indent="-514350">
              <a:buAutoNum type="arabicPeriod"/>
            </a:pPr>
            <a:endParaRPr lang="de-CH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de-CH" dirty="0"/>
              <a:t>Betrieb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D942556-63EC-FBF8-5FAB-9E810A520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1B067F2-ED67-2A81-32EB-4F3E04352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Klassifizierung: keine</a:t>
            </a:r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6D6DA39-556F-135C-80A0-984C66495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237145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CEFE11-A4A3-4C0D-9B15-68F68DE88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1. Rechtsgrundlagen AGOV (1/4)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AC0313-945E-4B7D-AA50-0A8905F42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-1587">
              <a:buNone/>
            </a:pPr>
            <a:r>
              <a:rPr lang="de-CH" b="1" dirty="0">
                <a:hlinkClick r:id="rId2"/>
              </a:rPr>
              <a:t>1.1 </a:t>
            </a:r>
            <a:r>
              <a:rPr lang="de-CH" sz="2400" b="1" dirty="0">
                <a:hlinkClick r:id="rId2"/>
              </a:rPr>
              <a:t>Gesetz</a:t>
            </a:r>
            <a:r>
              <a:rPr lang="de-CH" b="1" dirty="0">
                <a:hlinkClick r:id="rId2"/>
              </a:rPr>
              <a:t> über die digitale Verwaltung (DVG)</a:t>
            </a:r>
            <a:endParaRPr lang="de-CH" b="1" dirty="0"/>
          </a:p>
          <a:p>
            <a:endParaRPr lang="de-CH" sz="2000" b="1" dirty="0"/>
          </a:p>
          <a:p>
            <a:r>
              <a:rPr lang="de-CH" sz="2000" b="1" dirty="0"/>
              <a:t>Art. 3, Geltungsbereich</a:t>
            </a:r>
          </a:p>
          <a:p>
            <a:r>
              <a:rPr lang="de-CH" sz="2000" dirty="0"/>
              <a:t>Alle Behörden im Kanton Bern.</a:t>
            </a:r>
          </a:p>
          <a:p>
            <a:endParaRPr lang="de-CH" sz="2000" dirty="0"/>
          </a:p>
          <a:p>
            <a:r>
              <a:rPr lang="de-CH" sz="2000" b="1" dirty="0"/>
              <a:t>Art. 5, Digitales Primat</a:t>
            </a:r>
          </a:p>
          <a:p>
            <a:r>
              <a:rPr lang="de-CH" sz="2000" dirty="0"/>
              <a:t>Die Behörden handeln, informieren und kommunizieren digital. </a:t>
            </a:r>
          </a:p>
          <a:p>
            <a:endParaRPr lang="de-CH" sz="2000" dirty="0"/>
          </a:p>
          <a:p>
            <a:r>
              <a:rPr lang="de-CH" sz="2000" b="1" dirty="0"/>
              <a:t>Art. 15, Identifikationsverfahren</a:t>
            </a:r>
          </a:p>
          <a:p>
            <a:r>
              <a:rPr lang="de-CH" sz="2000" dirty="0"/>
              <a:t>Regierungsrat sieht solche vor und stellt sicher, dass, wenn deren Einsatz das Bundesrecht für den Vollzug des Bundesrechts vorschreibt, auch für den Vollzug des kantonalen und kommunalen Rechts eingesetzt werden.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759626A-D212-47F9-AD91-396A99606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FF4EBF-1F95-422C-ABDC-BAC99BA25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Klassifizierung: keine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6A97AFD-16FE-4EA5-A888-4A84A29DE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3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52748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CEFE11-A4A3-4C0D-9B15-68F68DE88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1. Rechtsgrundlagen AGOV (2/4)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AC0313-945E-4B7D-AA50-0A8905F42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-1587">
              <a:buNone/>
            </a:pPr>
            <a:endParaRPr lang="de-CH" dirty="0"/>
          </a:p>
          <a:p>
            <a:r>
              <a:rPr lang="de-CH" sz="2000" b="1" dirty="0"/>
              <a:t>Art. 16 und 17, Basisdienste und Nutzungspflicht</a:t>
            </a:r>
          </a:p>
          <a:p>
            <a:r>
              <a:rPr lang="de-CH" sz="2000" dirty="0"/>
              <a:t>Der Kanton beschafft Basisdienste und stellt sie zur Verfügung. Kantonale Behörden müssen diese einsetzen.</a:t>
            </a:r>
          </a:p>
          <a:p>
            <a:endParaRPr lang="de-CH" sz="2000" dirty="0"/>
          </a:p>
          <a:p>
            <a:r>
              <a:rPr lang="de-CH" sz="2000" b="1" dirty="0"/>
              <a:t>Art. 18, IAM und Signaturdienste</a:t>
            </a:r>
          </a:p>
          <a:p>
            <a:r>
              <a:rPr lang="de-CH" sz="2000" dirty="0"/>
              <a:t>Sind Basisdienste.</a:t>
            </a:r>
          </a:p>
          <a:p>
            <a:endParaRPr lang="de-CH" sz="2000" dirty="0"/>
          </a:p>
          <a:p>
            <a:r>
              <a:rPr lang="de-CH" sz="2000" b="1" dirty="0"/>
              <a:t>Art. 19, Zusammenarbeit mit Bund</a:t>
            </a:r>
          </a:p>
          <a:p>
            <a:r>
              <a:rPr lang="de-CH" sz="2000" dirty="0"/>
              <a:t>Umfasst insbesondere gemeinsamen Einsatz von ICT-Mitteln.</a:t>
            </a:r>
          </a:p>
          <a:p>
            <a:endParaRPr lang="de-CH" sz="2000" dirty="0"/>
          </a:p>
          <a:p>
            <a:endParaRPr lang="de-CH" sz="2000" dirty="0"/>
          </a:p>
          <a:p>
            <a:r>
              <a:rPr lang="de-CH" sz="2000" b="1" u="sng" dirty="0"/>
              <a:t>Lehre:</a:t>
            </a:r>
            <a:r>
              <a:rPr lang="de-CH" sz="2000" b="1" dirty="0"/>
              <a:t> Rechtsgrundlagen für AGOV sind allseits unbestritten und anerkannt.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759626A-D212-47F9-AD91-396A99606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FF4EBF-1F95-422C-ABDC-BAC99BA25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Klassifizierung: keine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6A97AFD-16FE-4EA5-A888-4A84A29DE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4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91255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CEFE11-A4A3-4C0D-9B15-68F68DE88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1. Rechtsgrundlagen AGOV (3/4)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AC0313-945E-4B7D-AA50-0A8905F42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-1587">
              <a:buNone/>
            </a:pPr>
            <a:r>
              <a:rPr lang="de-CH" sz="2400" b="1" u="sng" dirty="0"/>
              <a:t>2.2 Informations- und Datenschutzrecht: Bund oder Bern?</a:t>
            </a:r>
          </a:p>
          <a:p>
            <a:pPr marL="0" lvl="1" indent="-1587">
              <a:buNone/>
            </a:pPr>
            <a:endParaRPr lang="de-CH" sz="2000" b="1" u="sng" dirty="0"/>
          </a:p>
          <a:p>
            <a:pPr marL="0" lvl="1" indent="-1587">
              <a:buNone/>
            </a:pPr>
            <a:r>
              <a:rPr lang="de-CH" sz="2000" b="1" dirty="0">
                <a:hlinkClick r:id="rId2"/>
              </a:rPr>
              <a:t>Art. 16 Datenschutzgesetz (KDSG): </a:t>
            </a:r>
            <a:r>
              <a:rPr lang="de-CH" sz="2000" b="1" dirty="0"/>
              <a:t>Bearbeiten im Auftrag</a:t>
            </a:r>
          </a:p>
          <a:p>
            <a:pPr marL="0" lvl="1" indent="-1587">
              <a:buNone/>
            </a:pPr>
            <a:r>
              <a:rPr lang="de-CH" sz="2000" i="1" dirty="0"/>
              <a:t>Wer Personendaten im Auftrag einer Behörde bearbeitet, untersteht dem KDSG wie der Auftraggeber.</a:t>
            </a:r>
          </a:p>
          <a:p>
            <a:pPr marL="0" lvl="1" indent="-1587">
              <a:buNone/>
            </a:pPr>
            <a:endParaRPr lang="de-CH" sz="2000" dirty="0"/>
          </a:p>
          <a:p>
            <a:pPr marL="0" lvl="1" indent="0">
              <a:buNone/>
            </a:pPr>
            <a:r>
              <a:rPr lang="de-CH" sz="2000" dirty="0"/>
              <a:t>Den Datenschutzvorschriften folgen Vorschriften zur Informations- und Datensicherheit:</a:t>
            </a:r>
          </a:p>
          <a:p>
            <a:pPr marL="0" lvl="1" indent="0">
              <a:buNone/>
            </a:pPr>
            <a:endParaRPr lang="de-CH" sz="2000" dirty="0"/>
          </a:p>
          <a:p>
            <a:pPr marL="0" lvl="1" indent="-1587">
              <a:buNone/>
            </a:pPr>
            <a:r>
              <a:rPr lang="de-CH" sz="2000" dirty="0">
                <a:hlinkClick r:id="rId3"/>
              </a:rPr>
              <a:t>Direktionsverordnung über Informationssicherheit und Datenschutz (ISDS DV)</a:t>
            </a:r>
            <a:endParaRPr lang="de-CH" sz="2000" dirty="0"/>
          </a:p>
          <a:p>
            <a:pPr marL="0" lvl="1" indent="-1587">
              <a:buNone/>
            </a:pPr>
            <a:r>
              <a:rPr lang="de-CH" sz="2000" dirty="0">
                <a:hlinkClick r:id="rId4"/>
              </a:rPr>
              <a:t>Weisung über den Grundschutz für die Informations- und Cybersicherheit (ICSGW)</a:t>
            </a:r>
            <a:endParaRPr lang="de-CH" sz="2000" dirty="0"/>
          </a:p>
          <a:p>
            <a:pPr marL="0" lvl="1" indent="-1587">
              <a:buNone/>
            </a:pPr>
            <a:endParaRPr lang="de-CH" sz="2000" dirty="0"/>
          </a:p>
          <a:p>
            <a:pPr marL="0" lvl="1" indent="-1587">
              <a:buNone/>
            </a:pPr>
            <a:r>
              <a:rPr lang="de-CH" sz="2000" b="1" u="sng" dirty="0"/>
              <a:t>Problem:</a:t>
            </a:r>
          </a:p>
          <a:p>
            <a:pPr marL="0" lvl="1" indent="-1587">
              <a:buNone/>
            </a:pPr>
            <a:r>
              <a:rPr lang="de-CH" sz="2000" b="1" dirty="0"/>
              <a:t>Bund: 						«</a:t>
            </a:r>
            <a:r>
              <a:rPr lang="de-CH" sz="2000" dirty="0"/>
              <a:t>Alles nach DSG!»</a:t>
            </a:r>
          </a:p>
          <a:p>
            <a:pPr marL="0" lvl="1" indent="-1587">
              <a:buNone/>
            </a:pPr>
            <a:r>
              <a:rPr lang="de-CH" sz="2000" b="1" dirty="0"/>
              <a:t>Bern (KAIO und DSA)</a:t>
            </a:r>
            <a:r>
              <a:rPr lang="de-CH" sz="2000" dirty="0"/>
              <a:t>: 	«Alles nach KDSG!» </a:t>
            </a:r>
          </a:p>
          <a:p>
            <a:pPr marL="0" lvl="1" indent="-1587">
              <a:buNone/>
            </a:pPr>
            <a:endParaRPr lang="de-CH" sz="20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759626A-D212-47F9-AD91-396A99606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FF4EBF-1F95-422C-ABDC-BAC99BA25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Klassifizierung: keine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6A97AFD-16FE-4EA5-A888-4A84A29DE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5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56057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CEFE11-A4A3-4C0D-9B15-68F68DE88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1. Rechtsgrundlagen AGOV (4/4)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AC0313-945E-4B7D-AA50-0A8905F42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6793"/>
            <a:ext cx="10983913" cy="4968552"/>
          </a:xfrm>
        </p:spPr>
        <p:txBody>
          <a:bodyPr/>
          <a:lstStyle/>
          <a:p>
            <a:pPr marL="0" lvl="1" indent="-1587">
              <a:buNone/>
            </a:pPr>
            <a:r>
              <a:rPr lang="de-CH" sz="2000" b="1" dirty="0"/>
              <a:t>Lösung: Entlang der «Datenherrschaft» bzw. </a:t>
            </a:r>
            <a:r>
              <a:rPr lang="de-CH" sz="2000" b="1"/>
              <a:t>Architektur (Zusatzvertrag BE; Lehren?)</a:t>
            </a:r>
            <a:endParaRPr lang="de-CH" sz="2000" b="1" dirty="0"/>
          </a:p>
          <a:p>
            <a:pPr marL="0" lvl="1" indent="-1587">
              <a:buNone/>
            </a:pPr>
            <a:endParaRPr lang="de-CH" sz="20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759626A-D212-47F9-AD91-396A99606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FF4EBF-1F95-422C-ABDC-BAC99BA25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Klassifizierung: keine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6A97AFD-16FE-4EA5-A888-4A84A29DE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6</a:t>
            </a:fld>
            <a:endParaRPr lang="de-CH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DC4C23BD-4755-CAC0-8950-B7B93CD1CA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8483" y="1828417"/>
            <a:ext cx="6163345" cy="502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117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CEFE11-A4A3-4C0D-9B15-68F68DE88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2. Vertragsgrundlagen AGOV (1/3)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AC0313-945E-4B7D-AA50-0A8905F42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-1587">
              <a:buNone/>
            </a:pPr>
            <a:r>
              <a:rPr lang="de-CH" sz="2400" b="1" u="sng" dirty="0"/>
              <a:t>2.1 «Vertragsmonster» mit vier Stufen und 60 Seiten</a:t>
            </a:r>
          </a:p>
          <a:p>
            <a:pPr marL="0" lvl="1" indent="-1587">
              <a:buNone/>
            </a:pPr>
            <a:endParaRPr lang="de-CH" sz="20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759626A-D212-47F9-AD91-396A99606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FF4EBF-1F95-422C-ABDC-BAC99BA25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Klassifizierung: keine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6A97AFD-16FE-4EA5-A888-4A84A29DE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7</a:t>
            </a:fld>
            <a:endParaRPr lang="de-CH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BE002C97-F03A-037A-0F42-21E90713E7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4079" y="2220121"/>
            <a:ext cx="7703841" cy="4612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622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CEFE11-A4A3-4C0D-9B15-68F68DE88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2. Vertragsgrundlagen AGOV (2/3)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AC0313-945E-4B7D-AA50-0A8905F42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-1587">
              <a:buNone/>
            </a:pPr>
            <a:r>
              <a:rPr lang="de-CH" sz="2400" b="1" u="sng" dirty="0"/>
              <a:t>2.2 Wie zähmten wir das Monster?</a:t>
            </a:r>
          </a:p>
          <a:p>
            <a:pPr marL="455613" lvl="1" indent="-457200">
              <a:buFont typeface="+mj-lt"/>
              <a:buAutoNum type="alphaLcParenR"/>
            </a:pPr>
            <a:r>
              <a:rPr lang="de-CH" sz="2000" dirty="0"/>
              <a:t>Minimale, agile und interdisziplinäre Zusammensetzung: Jurist, Projektleiter, Sicherheitsberater und - punktuell - Servicemanager AGOV BE (AGOV ist dessen «Bett»!)</a:t>
            </a:r>
          </a:p>
          <a:p>
            <a:pPr marL="455613" lvl="1" indent="-457200">
              <a:buFont typeface="+mj-lt"/>
              <a:buAutoNum type="alphaLcParenR"/>
            </a:pPr>
            <a:r>
              <a:rPr lang="de-CH" sz="2000" dirty="0"/>
              <a:t>Genaues Analysieren der vier Vertragsstufen; Festlegen der Soll-Regelung (sehr aufwändig).</a:t>
            </a:r>
          </a:p>
          <a:p>
            <a:pPr marL="455613" lvl="1" indent="-457200">
              <a:buFont typeface="+mj-lt"/>
              <a:buAutoNum type="alphaLcParenR"/>
            </a:pPr>
            <a:r>
              <a:rPr lang="de-CH" sz="2000" dirty="0"/>
              <a:t>Sechs, teilweise nicht abgestimmte Bundesvertreter:</a:t>
            </a:r>
          </a:p>
          <a:p>
            <a:pPr marL="0" lvl="1" indent="0">
              <a:buNone/>
            </a:pPr>
            <a:r>
              <a:rPr lang="de-CH" sz="2000" dirty="0"/>
              <a:t>	- Zwei aus Bundeskanzlei</a:t>
            </a:r>
          </a:p>
          <a:p>
            <a:pPr marL="0" lvl="1" indent="0">
              <a:buNone/>
            </a:pPr>
            <a:r>
              <a:rPr lang="de-CH" sz="2000" dirty="0"/>
              <a:t>	- Zwei aus BIT</a:t>
            </a:r>
          </a:p>
          <a:p>
            <a:pPr marL="0" lvl="1" indent="0">
              <a:buNone/>
            </a:pPr>
            <a:r>
              <a:rPr lang="de-CH" sz="2000" dirty="0"/>
              <a:t>	- Zwei externe Juristen</a:t>
            </a:r>
          </a:p>
          <a:p>
            <a:pPr marL="457200" lvl="1" indent="-457200">
              <a:buAutoNum type="alphaLcParenR" startAt="4"/>
            </a:pPr>
            <a:r>
              <a:rPr lang="de-CH" sz="2000" dirty="0"/>
              <a:t>Widersprüchliche oder redundante Inhalte zwischen den vier Vertragsstufen. </a:t>
            </a:r>
          </a:p>
          <a:p>
            <a:pPr marL="457200" lvl="1" indent="-457200">
              <a:buAutoNum type="alphaLcParenR" startAt="4"/>
            </a:pPr>
            <a:r>
              <a:rPr lang="de-CH" sz="2000" dirty="0"/>
              <a:t>Vorabkontrolle der Verträge durch DSA mit zahlreichen «Findings» - teilweise </a:t>
            </a:r>
            <a:r>
              <a:rPr lang="de-CH" sz="2000" dirty="0" err="1"/>
              <a:t>No</a:t>
            </a:r>
            <a:r>
              <a:rPr lang="de-CH" sz="2000" dirty="0"/>
              <a:t>-Goes. Wertvoller Druck, führte Bund überhaupt an den Verhandlungstisch.</a:t>
            </a:r>
          </a:p>
          <a:p>
            <a:pPr marL="0" lvl="1" indent="0">
              <a:buNone/>
            </a:pPr>
            <a:endParaRPr lang="de-CH" sz="2000" dirty="0"/>
          </a:p>
          <a:p>
            <a:pPr marL="0" lvl="1" indent="0">
              <a:buNone/>
            </a:pPr>
            <a:r>
              <a:rPr lang="de-CH" sz="2000" b="1" dirty="0"/>
              <a:t>Lösung: 	Zusatz-«</a:t>
            </a:r>
            <a:r>
              <a:rPr lang="de-CH" sz="2000" b="1" u="sng" dirty="0"/>
              <a:t>Dokument</a:t>
            </a:r>
            <a:r>
              <a:rPr lang="de-CH" sz="2000" b="1" dirty="0"/>
              <a:t>» zum Monstervertrag mit expliziter Regelung der Findings. </a:t>
            </a:r>
          </a:p>
          <a:p>
            <a:pPr marL="0" lvl="1" indent="-1587">
              <a:buNone/>
            </a:pPr>
            <a:r>
              <a:rPr lang="de-CH" sz="2000" b="1" u="sng" dirty="0"/>
              <a:t>Lehre: </a:t>
            </a:r>
            <a:r>
              <a:rPr lang="de-CH" sz="2000" b="1" dirty="0"/>
              <a:t>		KISS!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759626A-D212-47F9-AD91-396A99606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FF4EBF-1F95-422C-ABDC-BAC99BA25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Klassifizierung: keine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6A97AFD-16FE-4EA5-A888-4A84A29DE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8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65779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CEFE11-A4A3-4C0D-9B15-68F68DE88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2. Vertragsgrundlagen AGOV (3/3)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AC0313-945E-4B7D-AA50-0A8905F42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-1587">
              <a:buNone/>
            </a:pPr>
            <a:r>
              <a:rPr lang="de-CH" sz="2400" b="1" u="sng" dirty="0"/>
              <a:t>2.2 Wie zähmten wir das Monster?</a:t>
            </a:r>
            <a:br>
              <a:rPr lang="de-CH" sz="2400" b="1" u="sng" dirty="0"/>
            </a:br>
            <a:endParaRPr lang="de-CH" sz="2400" b="1" u="sng" dirty="0"/>
          </a:p>
          <a:p>
            <a:pPr marL="0" lvl="1" indent="0">
              <a:buNone/>
            </a:pPr>
            <a:r>
              <a:rPr lang="de-CH" sz="2000" b="1" dirty="0"/>
              <a:t>Inhalte der Zusatzvereinbarung:</a:t>
            </a:r>
          </a:p>
          <a:p>
            <a:pPr marL="0" lvl="1" indent="0">
              <a:buNone/>
            </a:pPr>
            <a:endParaRPr lang="de-CH" sz="2000" b="1" dirty="0"/>
          </a:p>
          <a:p>
            <a:pPr marL="455613" lvl="1" indent="-457200">
              <a:buAutoNum type="arabicPeriod"/>
            </a:pPr>
            <a:r>
              <a:rPr lang="de-CH" sz="2000" dirty="0"/>
              <a:t>Vertragsarchitektur und Verantwortung</a:t>
            </a:r>
            <a:br>
              <a:rPr lang="de-CH" sz="2000" dirty="0"/>
            </a:br>
            <a:endParaRPr lang="de-CH" sz="2000" dirty="0"/>
          </a:p>
          <a:p>
            <a:pPr marL="455613" lvl="1" indent="-457200">
              <a:buAutoNum type="arabicPeriod"/>
            </a:pPr>
            <a:r>
              <a:rPr lang="de-CH" sz="2000" dirty="0"/>
              <a:t>Rollen und datenschutzrechtliche Verantwortung Bund und Kanton</a:t>
            </a:r>
            <a:br>
              <a:rPr lang="de-CH" sz="2000" dirty="0"/>
            </a:br>
            <a:endParaRPr lang="de-CH" sz="2000" dirty="0"/>
          </a:p>
          <a:p>
            <a:pPr marL="455613" lvl="1" indent="-457200">
              <a:buAutoNum type="arabicPeriod"/>
            </a:pPr>
            <a:r>
              <a:rPr lang="de-CH" sz="2000" dirty="0"/>
              <a:t>Wahrnehmung der Endbenutzerrechte</a:t>
            </a:r>
            <a:br>
              <a:rPr lang="de-CH" sz="2000" dirty="0"/>
            </a:br>
            <a:endParaRPr lang="de-CH" sz="2000" dirty="0"/>
          </a:p>
          <a:p>
            <a:pPr marL="455613" lvl="1" indent="-457200">
              <a:buAutoNum type="arabicPeriod"/>
            </a:pPr>
            <a:r>
              <a:rPr lang="de-CH" sz="2000" dirty="0"/>
              <a:t>Supportorganisation</a:t>
            </a:r>
            <a:br>
              <a:rPr lang="de-CH" sz="2000" dirty="0"/>
            </a:br>
            <a:endParaRPr lang="de-CH" sz="2000" dirty="0"/>
          </a:p>
          <a:p>
            <a:pPr marL="455613" lvl="1" indent="-457200">
              <a:buAutoNum type="arabicPeriod"/>
            </a:pPr>
            <a:r>
              <a:rPr lang="de-CH" sz="2000" dirty="0"/>
              <a:t>Kosten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759626A-D212-47F9-AD91-396A99606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22. Mai 2025</a:t>
            </a:r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FF4EBF-1F95-422C-ABDC-BAC99BA25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Klassifizierung: keine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6A97AFD-16FE-4EA5-A888-4A84A29DE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9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47702223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Kanton Bern">
      <a:dk1>
        <a:sysClr val="windowText" lastClr="000000"/>
      </a:dk1>
      <a:lt1>
        <a:sysClr val="window" lastClr="FFFFFF"/>
      </a:lt1>
      <a:dk2>
        <a:srgbClr val="63737B"/>
      </a:dk2>
      <a:lt2>
        <a:srgbClr val="B1B9BD"/>
      </a:lt2>
      <a:accent1>
        <a:srgbClr val="3C505A"/>
      </a:accent1>
      <a:accent2>
        <a:srgbClr val="96D7F0"/>
      </a:accent2>
      <a:accent3>
        <a:srgbClr val="A0C7A0"/>
      </a:accent3>
      <a:accent4>
        <a:srgbClr val="E1D2C6"/>
      </a:accent4>
      <a:accent5>
        <a:srgbClr val="644B41"/>
      </a:accent5>
      <a:accent6>
        <a:srgbClr val="EA161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 KAIO NEU 2.potx" id="{67B15C93-63BD-4D4C-9901-BE34B64E85E9}" vid="{0F4C82E1-95D2-4C42-BDA8-B1B2EDD054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Präsentation KAIO NEU 2</Template>
  <TotalTime>0</TotalTime>
  <Words>660</Words>
  <Application>Microsoft Office PowerPoint</Application>
  <PresentationFormat>Breitbild</PresentationFormat>
  <Paragraphs>135</Paragraphs>
  <Slides>13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5" baseType="lpstr">
      <vt:lpstr>Arial</vt:lpstr>
      <vt:lpstr>Benutzerdefiniertes Design</vt:lpstr>
      <vt:lpstr>AGOV BE Erfahrungen und Lehren</vt:lpstr>
      <vt:lpstr>Inhalt</vt:lpstr>
      <vt:lpstr>1. Rechtsgrundlagen AGOV (1/4)</vt:lpstr>
      <vt:lpstr>1. Rechtsgrundlagen AGOV (2/4)</vt:lpstr>
      <vt:lpstr>1. Rechtsgrundlagen AGOV (3/4)</vt:lpstr>
      <vt:lpstr>1. Rechtsgrundlagen AGOV (4/4)</vt:lpstr>
      <vt:lpstr>2. Vertragsgrundlagen AGOV (1/3)</vt:lpstr>
      <vt:lpstr>2. Vertragsgrundlagen AGOV (2/3)</vt:lpstr>
      <vt:lpstr>2. Vertragsgrundlagen AGOV (3/3)</vt:lpstr>
      <vt:lpstr>3. Betrieb AGOV (1/2)</vt:lpstr>
      <vt:lpstr>3. Betrieb AGOV (2/2)</vt:lpstr>
      <vt:lpstr>Fragen?</vt:lpstr>
      <vt:lpstr>Kontakt</vt:lpstr>
    </vt:vector>
  </TitlesOfParts>
  <Company>Kanton Bern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 (maximal 2 Zeilen)</dc:title>
  <dc:creator>Glöggler Christine, FIN-KAIO-AP-AS2</dc:creator>
  <cp:lastModifiedBy>Tarli Sascha, FIN-KAIO-RB-R</cp:lastModifiedBy>
  <cp:revision>10</cp:revision>
  <cp:lastPrinted>2018-09-06T06:44:02Z</cp:lastPrinted>
  <dcterms:created xsi:type="dcterms:W3CDTF">2019-12-24T07:56:48Z</dcterms:created>
  <dcterms:modified xsi:type="dcterms:W3CDTF">2025-05-21T17:05:01Z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4fdd986-87d9-48c6-acda-407b1ab5fef0_Enabled">
    <vt:lpwstr>true</vt:lpwstr>
  </property>
  <property fmtid="{D5CDD505-2E9C-101B-9397-08002B2CF9AE}" pid="3" name="MSIP_Label_74fdd986-87d9-48c6-acda-407b1ab5fef0_SetDate">
    <vt:lpwstr>2025-05-21T12:58:32Z</vt:lpwstr>
  </property>
  <property fmtid="{D5CDD505-2E9C-101B-9397-08002B2CF9AE}" pid="4" name="MSIP_Label_74fdd986-87d9-48c6-acda-407b1ab5fef0_Method">
    <vt:lpwstr>Standard</vt:lpwstr>
  </property>
  <property fmtid="{D5CDD505-2E9C-101B-9397-08002B2CF9AE}" pid="5" name="MSIP_Label_74fdd986-87d9-48c6-acda-407b1ab5fef0_Name">
    <vt:lpwstr>NICHT KLASSIFIZIERT</vt:lpwstr>
  </property>
  <property fmtid="{D5CDD505-2E9C-101B-9397-08002B2CF9AE}" pid="6" name="MSIP_Label_74fdd986-87d9-48c6-acda-407b1ab5fef0_SiteId">
    <vt:lpwstr>cb96f99a-a111-42d7-9f65-e111197ba4bb</vt:lpwstr>
  </property>
  <property fmtid="{D5CDD505-2E9C-101B-9397-08002B2CF9AE}" pid="7" name="MSIP_Label_74fdd986-87d9-48c6-acda-407b1ab5fef0_ActionId">
    <vt:lpwstr>192b3079-adaf-4ea6-b855-309c09978f0f</vt:lpwstr>
  </property>
  <property fmtid="{D5CDD505-2E9C-101B-9397-08002B2CF9AE}" pid="8" name="MSIP_Label_74fdd986-87d9-48c6-acda-407b1ab5fef0_ContentBits">
    <vt:lpwstr>0</vt:lpwstr>
  </property>
</Properties>
</file>